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9"/>
  </p:notesMasterIdLst>
  <p:handoutMasterIdLst>
    <p:handoutMasterId r:id="rId30"/>
  </p:handoutMasterIdLst>
  <p:sldIdLst>
    <p:sldId id="782" r:id="rId2"/>
    <p:sldId id="783" r:id="rId3"/>
    <p:sldId id="1327" r:id="rId4"/>
    <p:sldId id="1288" r:id="rId5"/>
    <p:sldId id="1339" r:id="rId6"/>
    <p:sldId id="1352" r:id="rId7"/>
    <p:sldId id="1097" r:id="rId8"/>
    <p:sldId id="1289" r:id="rId9"/>
    <p:sldId id="1360" r:id="rId10"/>
    <p:sldId id="1311" r:id="rId11"/>
    <p:sldId id="1375" r:id="rId12"/>
    <p:sldId id="1376" r:id="rId13"/>
    <p:sldId id="1313" r:id="rId14"/>
    <p:sldId id="1378" r:id="rId15"/>
    <p:sldId id="1297" r:id="rId16"/>
    <p:sldId id="1315" r:id="rId17"/>
    <p:sldId id="1316" r:id="rId18"/>
    <p:sldId id="1322" r:id="rId19"/>
    <p:sldId id="1323" r:id="rId20"/>
    <p:sldId id="1379" r:id="rId21"/>
    <p:sldId id="1324" r:id="rId22"/>
    <p:sldId id="1317" r:id="rId23"/>
    <p:sldId id="1319" r:id="rId24"/>
    <p:sldId id="1318" r:id="rId25"/>
    <p:sldId id="1320" r:id="rId26"/>
    <p:sldId id="1382" r:id="rId27"/>
    <p:sldId id="1321" r:id="rId28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9447"/>
    <a:srgbClr val="FFFF00"/>
    <a:srgbClr val="E0DCFC"/>
    <a:srgbClr val="FF0000"/>
    <a:srgbClr val="336600"/>
    <a:srgbClr val="339933"/>
    <a:srgbClr val="FFFFCC"/>
    <a:srgbClr val="2AD09D"/>
    <a:srgbClr val="FF9999"/>
    <a:srgbClr val="93B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0" autoAdjust="0"/>
    <p:restoredTop sz="99478" autoAdjust="0"/>
  </p:normalViewPr>
  <p:slideViewPr>
    <p:cSldViewPr>
      <p:cViewPr>
        <p:scale>
          <a:sx n="100" d="100"/>
          <a:sy n="100" d="100"/>
        </p:scale>
        <p:origin x="-414" y="-234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1.png"/><Relationship Id="rId5" Type="http://schemas.openxmlformats.org/officeDocument/2006/relationships/image" Target="../media/image28.png"/><Relationship Id="rId10" Type="http://schemas.openxmlformats.org/officeDocument/2006/relationships/image" Target="../media/image20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5" Type="http://schemas.openxmlformats.org/officeDocument/2006/relationships/image" Target="../media/image7.png"/><Relationship Id="rId10" Type="http://schemas.openxmlformats.org/officeDocument/2006/relationships/image" Target="../media/image40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9.png"/><Relationship Id="rId7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6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15.png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data2.tsherpa.co.kr/tsherpa/MultiMedia/Flash/2020/curri/index.html?flashxmlnum=yoolim5078&amp;classa=A8-C1-31-MM-MM-04-03-05-0-0-0-0&amp;classno=MM_31_04/suh_0301_02_0005/suh_0301_02_0005_401_1.html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cdata2.tsherpa.co.kr/tsherpa/MultiMedia/Flash/2020/curri/index.html?flashxmlnum=yoolim5078&amp;classa=A8-C1-31-MM-MM-04-03-05-0-0-0-0&amp;classno=MM_31_04/suh_0301_02_0005/suh_0301_02_0005_401_1.html" TargetMode="External"/><Relationship Id="rId3" Type="http://schemas.openxmlformats.org/officeDocument/2006/relationships/image" Target="../media/image50.png"/><Relationship Id="rId7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54.png"/><Relationship Id="rId5" Type="http://schemas.openxmlformats.org/officeDocument/2006/relationships/image" Target="../media/image7.png"/><Relationship Id="rId10" Type="http://schemas.openxmlformats.org/officeDocument/2006/relationships/image" Target="../media/image53.png"/><Relationship Id="rId4" Type="http://schemas.openxmlformats.org/officeDocument/2006/relationships/image" Target="../media/image51.pn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hyperlink" Target="https://cdata2.tsherpa.co.kr/tsherpa/MultiMedia/Flash/2020/curri/index.html?flashxmlnum=yoolim5078&amp;classa=A8-C1-31-MM-MM-04-03-05-0-0-0-0&amp;classno=MM_31_04/suh_0301_02_0005/suh_0301_02_0005_401_1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9.png"/><Relationship Id="rId7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42.png"/><Relationship Id="rId4" Type="http://schemas.openxmlformats.org/officeDocument/2006/relationships/hyperlink" Target="https://cdata2.tsherpa.co.kr/tsherpa/MultiMedia/Flash/2020/curri/index.html?flashxmlnum=yoolim5078&amp;classa=A8-C1-31-MM-MM-04-03-05-0-0-0-0&amp;classno=MM_31_04/suh_0301_02_0005/suh_0301_02_0005_401_1.html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9.png"/><Relationship Id="rId7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42.png"/><Relationship Id="rId4" Type="http://schemas.openxmlformats.org/officeDocument/2006/relationships/hyperlink" Target="https://cdata2.tsherpa.co.kr/tsherpa/MultiMedia/Flash/2020/curri/index.html?flashxmlnum=yoolim5078&amp;classa=A8-C1-31-MM-MM-04-03-05-0-0-0-0&amp;classno=MM_31_04/suh_0301_02_0005/suh_0301_02_0005_401_1.html" TargetMode="External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7.png"/><Relationship Id="rId4" Type="http://schemas.openxmlformats.org/officeDocument/2006/relationships/hyperlink" Target="https://cdata2.tsherpa.co.kr/tsherpa/MultiMedia/Flash/2020/curri/index.html?flashxmlnum=yoolim5078&amp;classa=A8-C1-31-MM-MM-04-03-05-0-0-0-0&amp;classno=MM_31_04/suh_0301_02_0005/suh_0301_02_0005_401_1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816591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2022.01.10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2022.01.14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2021.01.20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 및 수정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724634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231749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05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직각삼각형을 알아볼까요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0204" y="1662708"/>
            <a:ext cx="6801328" cy="3812996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1820143"/>
            <a:ext cx="651676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한 각이 직각인 삼각형을                   이라고 합니다</a:t>
            </a:r>
            <a:r>
              <a:rPr lang="en-US" altLang="ko-KR" sz="19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1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개념 정리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학습창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별도 박스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내 텍스트 색상은 빨간색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 bwMode="auto">
          <a:xfrm>
            <a:off x="3136946" y="1832519"/>
            <a:ext cx="1458014" cy="365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직각삼각형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타원 23"/>
          <p:cNvSpPr/>
          <p:nvPr/>
        </p:nvSpPr>
        <p:spPr>
          <a:xfrm>
            <a:off x="-17851" y="15166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951820" y="1518955"/>
            <a:ext cx="628596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292" y="2189615"/>
            <a:ext cx="709870" cy="28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130" y="1604266"/>
            <a:ext cx="360000" cy="355000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6563714" y="5160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980728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삼각형을 어떻게 분류했는지 살펴봅시다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871700" y="2816932"/>
            <a:ext cx="3312368" cy="2196244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447764" y="2996952"/>
            <a:ext cx="2232268" cy="1764196"/>
            <a:chOff x="2591780" y="2996952"/>
            <a:chExt cx="2232268" cy="1764196"/>
          </a:xfrm>
        </p:grpSpPr>
        <p:sp>
          <p:nvSpPr>
            <p:cNvPr id="2" name="직각 삼각형 1"/>
            <p:cNvSpPr/>
            <p:nvPr/>
          </p:nvSpPr>
          <p:spPr>
            <a:xfrm>
              <a:off x="2591780" y="2996952"/>
              <a:ext cx="2232268" cy="1764196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/>
            <p:nvPr/>
          </p:nvCxnSpPr>
          <p:spPr bwMode="auto">
            <a:xfrm>
              <a:off x="2596543" y="4487405"/>
              <a:ext cx="288032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직선 연결선 29"/>
            <p:cNvCxnSpPr/>
            <p:nvPr/>
          </p:nvCxnSpPr>
          <p:spPr bwMode="auto">
            <a:xfrm>
              <a:off x="2874706" y="4473116"/>
              <a:ext cx="5106" cy="288032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29781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(2022)\3-1\3_002_2015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\app\resource\contents\lesson02\ops\2\images\2_4\2_4_4_01.svg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39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5368341" y="2099622"/>
            <a:ext cx="373355" cy="2777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5368341" y="1969966"/>
            <a:ext cx="1529484" cy="227347"/>
            <a:chOff x="4421577" y="2197503"/>
            <a:chExt cx="1529484" cy="227347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4421577" y="2197503"/>
              <a:ext cx="1529484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 b="1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도형판</a:t>
              </a:r>
              <a:r>
                <a:rPr lang="ko-KR" altLang="en-US" sz="900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4473514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12" y="2852936"/>
            <a:ext cx="3926889" cy="1882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모서리가 둥근 직사각형 52"/>
          <p:cNvSpPr/>
          <p:nvPr/>
        </p:nvSpPr>
        <p:spPr>
          <a:xfrm>
            <a:off x="438640" y="2462052"/>
            <a:ext cx="4125805" cy="2371104"/>
          </a:xfrm>
          <a:prstGeom prst="roundRect">
            <a:avLst>
              <a:gd name="adj" fmla="val 6968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2562868"/>
            <a:ext cx="316284" cy="25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87" y="2890496"/>
            <a:ext cx="1850529" cy="1845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02060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9042" y="944724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err="1" smtClean="0">
                <a:latin typeface="맑은 고딕" pitchFamily="50" charset="-127"/>
                <a:ea typeface="맑은 고딕" pitchFamily="50" charset="-127"/>
              </a:rPr>
              <a:t>도형판에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 직각삼각형을 만들고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점 종이에 옮겨 그려 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43"/>
          <p:cNvSpPr txBox="1"/>
          <p:nvPr/>
        </p:nvSpPr>
        <p:spPr>
          <a:xfrm>
            <a:off x="316570" y="1664804"/>
            <a:ext cx="591161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도형판에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직각삼각형을 만들어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71" y="17906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6395524" y="129240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363547" y="124324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846811" y="129361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5822359" y="124324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소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스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도형판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도형판에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드래그 하여 직각삼각형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만들기 기능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기능과 동일함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2_4_05.html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\app\resource\contents\lesson02\ops\2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보기 버튼을 클릭하면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도형판에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예시 답안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토글됨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예시 답안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4478882" y="1284630"/>
            <a:ext cx="1233119" cy="254406"/>
            <a:chOff x="5253413" y="2035940"/>
            <a:chExt cx="875061" cy="307902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875061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TextBox 43"/>
            <p:cNvSpPr txBox="1"/>
            <p:nvPr/>
          </p:nvSpPr>
          <p:spPr>
            <a:xfrm>
              <a:off x="5413427" y="2089691"/>
              <a:ext cx="686765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err="1" smtClean="0">
                  <a:latin typeface="맑은 고딕" pitchFamily="50" charset="-127"/>
                  <a:ea typeface="맑은 고딕" pitchFamily="50" charset="-127"/>
                </a:rPr>
                <a:t>도형판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자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삼각자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2" name="타원 61"/>
          <p:cNvSpPr/>
          <p:nvPr/>
        </p:nvSpPr>
        <p:spPr>
          <a:xfrm>
            <a:off x="4267907" y="12221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6804248" y="11206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5220072" y="17728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304763" y="24620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4657883" y="268445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94339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71.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Jpg  /  72.jpg  /  73.jpg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65" y="5232663"/>
            <a:ext cx="1080000" cy="33962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="" xmlns:a16="http://schemas.microsoft.com/office/drawing/2014/main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90" y="5625244"/>
            <a:ext cx="1080000" cy="339623"/>
          </a:xfrm>
          <a:prstGeom prst="rect">
            <a:avLst/>
          </a:prstGeom>
        </p:spPr>
      </p:pic>
      <p:sp>
        <p:nvSpPr>
          <p:cNvPr id="56" name="타원 55"/>
          <p:cNvSpPr/>
          <p:nvPr/>
        </p:nvSpPr>
        <p:spPr>
          <a:xfrm>
            <a:off x="5741696" y="49545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786" y="5225420"/>
            <a:ext cx="1347095" cy="134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각 삼각형 4"/>
          <p:cNvSpPr/>
          <p:nvPr/>
        </p:nvSpPr>
        <p:spPr>
          <a:xfrm>
            <a:off x="7236296" y="5572286"/>
            <a:ext cx="648072" cy="629022"/>
          </a:xfrm>
          <a:prstGeom prst="rtTriangl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01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82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점 종이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처음부터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점 종이에 드래그하여 직각삼각형 그리기 기능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전자저작물과 기능 동일함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2_4_05.html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\app\resource\contents\lesson02\ops\2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보기 버튼을 클릭하면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도형판에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예시 답안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예시 답안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9042" y="944724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err="1" smtClean="0">
                <a:latin typeface="맑은 고딕" pitchFamily="50" charset="-127"/>
                <a:ea typeface="맑은 고딕" pitchFamily="50" charset="-127"/>
              </a:rPr>
              <a:t>도형판에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 직각삼각형을 만들고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점 종이에 옮겨 그려 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43"/>
          <p:cNvSpPr txBox="1"/>
          <p:nvPr/>
        </p:nvSpPr>
        <p:spPr>
          <a:xfrm>
            <a:off x="316570" y="1664804"/>
            <a:ext cx="591161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만든 직각삼각형을 점 종이에 그려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71" y="17906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6376365" y="1292403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6344388" y="123525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827652" y="129361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96136" y="124324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28" t="19850" r="2028"/>
          <a:stretch/>
        </p:blipFill>
        <p:spPr bwMode="auto">
          <a:xfrm>
            <a:off x="179806" y="2476024"/>
            <a:ext cx="2231954" cy="2249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2470420" y="2520934"/>
            <a:ext cx="4297824" cy="2149587"/>
          </a:xfrm>
          <a:prstGeom prst="roundRect">
            <a:avLst>
              <a:gd name="adj" fmla="val 7168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5043195" y="176845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02060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2578158" y="2687661"/>
            <a:ext cx="4108070" cy="1841209"/>
            <a:chOff x="2578158" y="2687661"/>
            <a:chExt cx="4108070" cy="1841209"/>
          </a:xfrm>
        </p:grpSpPr>
        <p:sp>
          <p:nvSpPr>
            <p:cNvPr id="2" name="타원 1"/>
            <p:cNvSpPr/>
            <p:nvPr/>
          </p:nvSpPr>
          <p:spPr>
            <a:xfrm>
              <a:off x="2582378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2843808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3095836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3347864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3595588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3851920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4094546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4355976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4608004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4860032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>
              <a:off x="5107756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>
              <a:off x="5364088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>
              <a:off x="5596706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5848734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6100762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6348486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>
              <a:off x="6604818" y="268766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>
              <a:off x="2581323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2842753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/>
            <p:cNvSpPr/>
            <p:nvPr/>
          </p:nvSpPr>
          <p:spPr>
            <a:xfrm>
              <a:off x="3094781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3346809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/>
            <p:cNvSpPr/>
            <p:nvPr/>
          </p:nvSpPr>
          <p:spPr>
            <a:xfrm>
              <a:off x="3594533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3850865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4093491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4354921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4606949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4858977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/>
            <p:cNvSpPr/>
            <p:nvPr/>
          </p:nvSpPr>
          <p:spPr>
            <a:xfrm>
              <a:off x="5106701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5363033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/>
            <p:cNvSpPr/>
            <p:nvPr/>
          </p:nvSpPr>
          <p:spPr>
            <a:xfrm>
              <a:off x="5595651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5847679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6099707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6347431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/>
            <p:cNvSpPr/>
            <p:nvPr/>
          </p:nvSpPr>
          <p:spPr>
            <a:xfrm>
              <a:off x="6603763" y="293447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2580268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2841698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3093726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3345754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3593478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3849810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/>
            <p:cNvSpPr/>
            <p:nvPr/>
          </p:nvSpPr>
          <p:spPr>
            <a:xfrm>
              <a:off x="4092436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/>
            <p:cNvSpPr/>
            <p:nvPr/>
          </p:nvSpPr>
          <p:spPr>
            <a:xfrm>
              <a:off x="4353866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/>
            <p:cNvSpPr/>
            <p:nvPr/>
          </p:nvSpPr>
          <p:spPr>
            <a:xfrm>
              <a:off x="4605894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>
              <a:off x="4857922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>
              <a:off x="5105646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5361978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/>
            <p:cNvSpPr/>
            <p:nvPr/>
          </p:nvSpPr>
          <p:spPr>
            <a:xfrm>
              <a:off x="5594596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/>
            <p:cNvSpPr/>
            <p:nvPr/>
          </p:nvSpPr>
          <p:spPr>
            <a:xfrm>
              <a:off x="5846624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/>
            <p:cNvSpPr/>
            <p:nvPr/>
          </p:nvSpPr>
          <p:spPr>
            <a:xfrm>
              <a:off x="6098652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/>
            <p:cNvSpPr/>
            <p:nvPr/>
          </p:nvSpPr>
          <p:spPr>
            <a:xfrm>
              <a:off x="6346376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/>
            <p:cNvSpPr/>
            <p:nvPr/>
          </p:nvSpPr>
          <p:spPr>
            <a:xfrm>
              <a:off x="6602708" y="3194504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/>
            <p:cNvSpPr/>
            <p:nvPr/>
          </p:nvSpPr>
          <p:spPr>
            <a:xfrm>
              <a:off x="2579213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/>
            <p:cNvSpPr/>
            <p:nvPr/>
          </p:nvSpPr>
          <p:spPr>
            <a:xfrm>
              <a:off x="2840643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/>
            <p:cNvSpPr/>
            <p:nvPr/>
          </p:nvSpPr>
          <p:spPr>
            <a:xfrm>
              <a:off x="3092671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/>
            <p:cNvSpPr/>
            <p:nvPr/>
          </p:nvSpPr>
          <p:spPr>
            <a:xfrm>
              <a:off x="3344699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3592423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3848755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/>
            <p:cNvSpPr/>
            <p:nvPr/>
          </p:nvSpPr>
          <p:spPr>
            <a:xfrm>
              <a:off x="4091381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/>
            <p:cNvSpPr/>
            <p:nvPr/>
          </p:nvSpPr>
          <p:spPr>
            <a:xfrm>
              <a:off x="4352811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/>
            <p:cNvSpPr/>
            <p:nvPr/>
          </p:nvSpPr>
          <p:spPr>
            <a:xfrm>
              <a:off x="4604839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타원 141"/>
            <p:cNvSpPr/>
            <p:nvPr/>
          </p:nvSpPr>
          <p:spPr>
            <a:xfrm>
              <a:off x="4856867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/>
            <p:cNvSpPr/>
            <p:nvPr/>
          </p:nvSpPr>
          <p:spPr>
            <a:xfrm>
              <a:off x="5104591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/>
            <p:cNvSpPr/>
            <p:nvPr/>
          </p:nvSpPr>
          <p:spPr>
            <a:xfrm>
              <a:off x="5360923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144"/>
            <p:cNvSpPr/>
            <p:nvPr/>
          </p:nvSpPr>
          <p:spPr>
            <a:xfrm>
              <a:off x="5593541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5845569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6097597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6345321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6601653" y="3441313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/>
            <p:cNvSpPr/>
            <p:nvPr/>
          </p:nvSpPr>
          <p:spPr>
            <a:xfrm>
              <a:off x="2581323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2842753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3094781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3346809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3594533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/>
            <p:cNvSpPr/>
            <p:nvPr/>
          </p:nvSpPr>
          <p:spPr>
            <a:xfrm>
              <a:off x="3850865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4093491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4354921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4606949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4858977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/>
            <p:cNvSpPr/>
            <p:nvPr/>
          </p:nvSpPr>
          <p:spPr>
            <a:xfrm>
              <a:off x="5106701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/>
            <p:cNvSpPr/>
            <p:nvPr/>
          </p:nvSpPr>
          <p:spPr>
            <a:xfrm>
              <a:off x="5363033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/>
            <p:cNvSpPr/>
            <p:nvPr/>
          </p:nvSpPr>
          <p:spPr>
            <a:xfrm>
              <a:off x="5595651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/>
            <p:cNvSpPr/>
            <p:nvPr/>
          </p:nvSpPr>
          <p:spPr>
            <a:xfrm>
              <a:off x="5847679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>
              <a:off x="6099707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/>
            <p:cNvSpPr/>
            <p:nvPr/>
          </p:nvSpPr>
          <p:spPr>
            <a:xfrm>
              <a:off x="6347431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6603763" y="3693808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/>
            <p:cNvSpPr/>
            <p:nvPr/>
          </p:nvSpPr>
          <p:spPr>
            <a:xfrm>
              <a:off x="2580268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/>
            <p:cNvSpPr/>
            <p:nvPr/>
          </p:nvSpPr>
          <p:spPr>
            <a:xfrm>
              <a:off x="2841698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168"/>
            <p:cNvSpPr/>
            <p:nvPr/>
          </p:nvSpPr>
          <p:spPr>
            <a:xfrm>
              <a:off x="3093726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169"/>
            <p:cNvSpPr/>
            <p:nvPr/>
          </p:nvSpPr>
          <p:spPr>
            <a:xfrm>
              <a:off x="3345754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타원 170"/>
            <p:cNvSpPr/>
            <p:nvPr/>
          </p:nvSpPr>
          <p:spPr>
            <a:xfrm>
              <a:off x="3593478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타원 171"/>
            <p:cNvSpPr/>
            <p:nvPr/>
          </p:nvSpPr>
          <p:spPr>
            <a:xfrm>
              <a:off x="3849810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타원 172"/>
            <p:cNvSpPr/>
            <p:nvPr/>
          </p:nvSpPr>
          <p:spPr>
            <a:xfrm>
              <a:off x="4092436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타원 173"/>
            <p:cNvSpPr/>
            <p:nvPr/>
          </p:nvSpPr>
          <p:spPr>
            <a:xfrm>
              <a:off x="4353866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174"/>
            <p:cNvSpPr/>
            <p:nvPr/>
          </p:nvSpPr>
          <p:spPr>
            <a:xfrm>
              <a:off x="4605894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175"/>
            <p:cNvSpPr/>
            <p:nvPr/>
          </p:nvSpPr>
          <p:spPr>
            <a:xfrm>
              <a:off x="4857922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타원 176"/>
            <p:cNvSpPr/>
            <p:nvPr/>
          </p:nvSpPr>
          <p:spPr>
            <a:xfrm>
              <a:off x="5105646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타원 177"/>
            <p:cNvSpPr/>
            <p:nvPr/>
          </p:nvSpPr>
          <p:spPr>
            <a:xfrm>
              <a:off x="5361978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타원 178"/>
            <p:cNvSpPr/>
            <p:nvPr/>
          </p:nvSpPr>
          <p:spPr>
            <a:xfrm>
              <a:off x="5594596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타원 179"/>
            <p:cNvSpPr/>
            <p:nvPr/>
          </p:nvSpPr>
          <p:spPr>
            <a:xfrm>
              <a:off x="5846624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타원 180"/>
            <p:cNvSpPr/>
            <p:nvPr/>
          </p:nvSpPr>
          <p:spPr>
            <a:xfrm>
              <a:off x="6098652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181"/>
            <p:cNvSpPr/>
            <p:nvPr/>
          </p:nvSpPr>
          <p:spPr>
            <a:xfrm>
              <a:off x="6346376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타원 182"/>
            <p:cNvSpPr/>
            <p:nvPr/>
          </p:nvSpPr>
          <p:spPr>
            <a:xfrm>
              <a:off x="6602708" y="3940617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타원 183"/>
            <p:cNvSpPr/>
            <p:nvPr/>
          </p:nvSpPr>
          <p:spPr>
            <a:xfrm>
              <a:off x="2579213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/>
            <p:cNvSpPr/>
            <p:nvPr/>
          </p:nvSpPr>
          <p:spPr>
            <a:xfrm>
              <a:off x="2840643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/>
            <p:cNvSpPr/>
            <p:nvPr/>
          </p:nvSpPr>
          <p:spPr>
            <a:xfrm>
              <a:off x="3092671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타원 186"/>
            <p:cNvSpPr/>
            <p:nvPr/>
          </p:nvSpPr>
          <p:spPr>
            <a:xfrm>
              <a:off x="3344699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/>
            <p:cNvSpPr/>
            <p:nvPr/>
          </p:nvSpPr>
          <p:spPr>
            <a:xfrm>
              <a:off x="3592423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타원 188"/>
            <p:cNvSpPr/>
            <p:nvPr/>
          </p:nvSpPr>
          <p:spPr>
            <a:xfrm>
              <a:off x="3848755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/>
            <p:cNvSpPr/>
            <p:nvPr/>
          </p:nvSpPr>
          <p:spPr>
            <a:xfrm>
              <a:off x="4091381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/>
            <p:cNvSpPr/>
            <p:nvPr/>
          </p:nvSpPr>
          <p:spPr>
            <a:xfrm>
              <a:off x="4352811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/>
            <p:cNvSpPr/>
            <p:nvPr/>
          </p:nvSpPr>
          <p:spPr>
            <a:xfrm>
              <a:off x="4604839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타원 192"/>
            <p:cNvSpPr/>
            <p:nvPr/>
          </p:nvSpPr>
          <p:spPr>
            <a:xfrm>
              <a:off x="4856867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타원 193"/>
            <p:cNvSpPr/>
            <p:nvPr/>
          </p:nvSpPr>
          <p:spPr>
            <a:xfrm>
              <a:off x="5104591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타원 194"/>
            <p:cNvSpPr/>
            <p:nvPr/>
          </p:nvSpPr>
          <p:spPr>
            <a:xfrm>
              <a:off x="5360923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타원 195"/>
            <p:cNvSpPr/>
            <p:nvPr/>
          </p:nvSpPr>
          <p:spPr>
            <a:xfrm>
              <a:off x="5593541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타원 196"/>
            <p:cNvSpPr/>
            <p:nvPr/>
          </p:nvSpPr>
          <p:spPr>
            <a:xfrm>
              <a:off x="5845569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타원 197"/>
            <p:cNvSpPr/>
            <p:nvPr/>
          </p:nvSpPr>
          <p:spPr>
            <a:xfrm>
              <a:off x="6097597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/>
            <p:cNvSpPr/>
            <p:nvPr/>
          </p:nvSpPr>
          <p:spPr>
            <a:xfrm>
              <a:off x="6345321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/>
            <p:cNvSpPr/>
            <p:nvPr/>
          </p:nvSpPr>
          <p:spPr>
            <a:xfrm>
              <a:off x="6601653" y="4200651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/>
            <p:cNvSpPr/>
            <p:nvPr/>
          </p:nvSpPr>
          <p:spPr>
            <a:xfrm>
              <a:off x="2578158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/>
            <p:cNvSpPr/>
            <p:nvPr/>
          </p:nvSpPr>
          <p:spPr>
            <a:xfrm>
              <a:off x="2839588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타원 202"/>
            <p:cNvSpPr/>
            <p:nvPr/>
          </p:nvSpPr>
          <p:spPr>
            <a:xfrm>
              <a:off x="3091616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/>
            <p:cNvSpPr/>
            <p:nvPr/>
          </p:nvSpPr>
          <p:spPr>
            <a:xfrm>
              <a:off x="3343644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/>
            <p:cNvSpPr/>
            <p:nvPr/>
          </p:nvSpPr>
          <p:spPr>
            <a:xfrm>
              <a:off x="3591368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/>
            <p:cNvSpPr/>
            <p:nvPr/>
          </p:nvSpPr>
          <p:spPr>
            <a:xfrm>
              <a:off x="3847700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/>
            <p:cNvSpPr/>
            <p:nvPr/>
          </p:nvSpPr>
          <p:spPr>
            <a:xfrm>
              <a:off x="4090326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타원 207"/>
            <p:cNvSpPr/>
            <p:nvPr/>
          </p:nvSpPr>
          <p:spPr>
            <a:xfrm>
              <a:off x="4351756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타원 208"/>
            <p:cNvSpPr/>
            <p:nvPr/>
          </p:nvSpPr>
          <p:spPr>
            <a:xfrm>
              <a:off x="4603784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타원 209"/>
            <p:cNvSpPr/>
            <p:nvPr/>
          </p:nvSpPr>
          <p:spPr>
            <a:xfrm>
              <a:off x="4855812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타원 210"/>
            <p:cNvSpPr/>
            <p:nvPr/>
          </p:nvSpPr>
          <p:spPr>
            <a:xfrm>
              <a:off x="5103536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타원 211"/>
            <p:cNvSpPr/>
            <p:nvPr/>
          </p:nvSpPr>
          <p:spPr>
            <a:xfrm>
              <a:off x="5359868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타원 212"/>
            <p:cNvSpPr/>
            <p:nvPr/>
          </p:nvSpPr>
          <p:spPr>
            <a:xfrm>
              <a:off x="5592486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타원 213"/>
            <p:cNvSpPr/>
            <p:nvPr/>
          </p:nvSpPr>
          <p:spPr>
            <a:xfrm>
              <a:off x="5844514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타원 214"/>
            <p:cNvSpPr/>
            <p:nvPr/>
          </p:nvSpPr>
          <p:spPr>
            <a:xfrm>
              <a:off x="6096542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타원 215"/>
            <p:cNvSpPr/>
            <p:nvPr/>
          </p:nvSpPr>
          <p:spPr>
            <a:xfrm>
              <a:off x="6344266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타원 216"/>
            <p:cNvSpPr/>
            <p:nvPr/>
          </p:nvSpPr>
          <p:spPr>
            <a:xfrm>
              <a:off x="6600598" y="4447460"/>
              <a:ext cx="81410" cy="8141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1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59030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71.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220" name="그룹 219"/>
          <p:cNvGrpSpPr/>
          <p:nvPr/>
        </p:nvGrpSpPr>
        <p:grpSpPr>
          <a:xfrm>
            <a:off x="4478882" y="1284630"/>
            <a:ext cx="1233119" cy="254406"/>
            <a:chOff x="5253413" y="2035940"/>
            <a:chExt cx="875061" cy="307902"/>
          </a:xfrm>
        </p:grpSpPr>
        <p:pic>
          <p:nvPicPr>
            <p:cNvPr id="22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875061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2" name="TextBox 43"/>
            <p:cNvSpPr txBox="1"/>
            <p:nvPr/>
          </p:nvSpPr>
          <p:spPr>
            <a:xfrm>
              <a:off x="5413427" y="2089691"/>
              <a:ext cx="686765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err="1" smtClean="0">
                  <a:latin typeface="맑은 고딕" pitchFamily="50" charset="-127"/>
                  <a:ea typeface="맑은 고딕" pitchFamily="50" charset="-127"/>
                </a:rPr>
                <a:t>도형판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자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삼각자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4" name="직각 삼각형 223"/>
          <p:cNvSpPr/>
          <p:nvPr/>
        </p:nvSpPr>
        <p:spPr>
          <a:xfrm>
            <a:off x="389042" y="3052006"/>
            <a:ext cx="1050610" cy="1035813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직각 삼각형 226"/>
          <p:cNvSpPr/>
          <p:nvPr/>
        </p:nvSpPr>
        <p:spPr>
          <a:xfrm>
            <a:off x="4113663" y="2964111"/>
            <a:ext cx="1050610" cy="1035813"/>
          </a:xfrm>
          <a:prstGeom prst="rtTriangl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8" name="그룹 227"/>
          <p:cNvGrpSpPr/>
          <p:nvPr/>
        </p:nvGrpSpPr>
        <p:grpSpPr>
          <a:xfrm>
            <a:off x="5264582" y="1969966"/>
            <a:ext cx="1633243" cy="227347"/>
            <a:chOff x="4317818" y="2197503"/>
            <a:chExt cx="1633243" cy="227347"/>
          </a:xfrm>
        </p:grpSpPr>
        <p:sp>
          <p:nvSpPr>
            <p:cNvPr id="229" name="모서리가 둥근 직사각형 228"/>
            <p:cNvSpPr/>
            <p:nvPr/>
          </p:nvSpPr>
          <p:spPr>
            <a:xfrm>
              <a:off x="4317818" y="2197503"/>
              <a:ext cx="1633243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 종이를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타원 229"/>
            <p:cNvSpPr/>
            <p:nvPr/>
          </p:nvSpPr>
          <p:spPr>
            <a:xfrm>
              <a:off x="4381320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pic>
        <p:nvPicPr>
          <p:cNvPr id="23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99" y="2250249"/>
            <a:ext cx="316284" cy="25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3" name="그림 232">
            <a:extLst>
              <a:ext uri="{FF2B5EF4-FFF2-40B4-BE49-F238E27FC236}">
                <a16:creationId xmlns:a16="http://schemas.microsoft.com/office/drawing/2014/main" xmlns="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65" y="5232663"/>
            <a:ext cx="1080000" cy="339623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="" xmlns:a16="http://schemas.microsoft.com/office/drawing/2014/main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90" y="5625244"/>
            <a:ext cx="1080000" cy="339623"/>
          </a:xfrm>
          <a:prstGeom prst="rect">
            <a:avLst/>
          </a:prstGeom>
        </p:spPr>
      </p:pic>
      <p:sp>
        <p:nvSpPr>
          <p:cNvPr id="235" name="타원 234"/>
          <p:cNvSpPr/>
          <p:nvPr/>
        </p:nvSpPr>
        <p:spPr>
          <a:xfrm>
            <a:off x="5741696" y="49545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561" y="4592973"/>
            <a:ext cx="1821143" cy="94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9" name="타원 218"/>
          <p:cNvSpPr/>
          <p:nvPr/>
        </p:nvSpPr>
        <p:spPr>
          <a:xfrm>
            <a:off x="72483" y="202484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2530723" y="236604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46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 여러 가지 직각삼각형을 만들어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짝과 함께 척척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안에 텍스트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지니 캐릭터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모션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내레이션 없음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74942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2_4_7_01.png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91" y="2564904"/>
            <a:ext cx="4608641" cy="230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2" name="_x144128432" descr="EMB000032ec6e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179" y="3132499"/>
            <a:ext cx="1181100" cy="17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4716016" y="2257999"/>
            <a:ext cx="2185226" cy="874499"/>
          </a:xfrm>
          <a:prstGeom prst="wedgeRoundRectCallout">
            <a:avLst>
              <a:gd name="adj1" fmla="val -8373"/>
              <a:gd name="adj2" fmla="val 80012"/>
              <a:gd name="adj3" fmla="val 16667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직각삼각형인지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확인해 보세요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2478464" y="50975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6604704" y="52656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4597091" y="19658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0" y="990483"/>
            <a:ext cx="504056" cy="403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002" y="5310098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149" y="537728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598" y="5310098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75075" y="5374435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2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err="1" smtClean="0">
                <a:latin typeface="맑은 고딕" pitchFamily="50" charset="-127"/>
                <a:ea typeface="맑은 고딕" pitchFamily="50" charset="-127"/>
              </a:rPr>
              <a:t>칠교판으로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 여러 가지 직각삼각형을 만들어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칠교판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칠교판의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조각을 드래그하여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에 직각삼각형 만들기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기능과 동일함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2_4_07.html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\app\resource\contents\lesson02\ops\2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예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‘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보기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보기 버튼을 클릭하면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답안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토글됨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예시 답안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5231091" y="1636454"/>
            <a:ext cx="1645165" cy="227347"/>
            <a:chOff x="4208902" y="2197503"/>
            <a:chExt cx="1645165" cy="227347"/>
          </a:xfrm>
        </p:grpSpPr>
        <p:sp>
          <p:nvSpPr>
            <p:cNvPr id="124" name="모서리가 둥근 직사각형 123"/>
            <p:cNvSpPr/>
            <p:nvPr/>
          </p:nvSpPr>
          <p:spPr>
            <a:xfrm>
              <a:off x="4208902" y="2197503"/>
              <a:ext cx="1645165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 b="1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칠교판</a:t>
              </a:r>
              <a:r>
                <a:rPr lang="ko-KR" altLang="en-US" sz="900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타원 124"/>
            <p:cNvSpPr/>
            <p:nvPr/>
          </p:nvSpPr>
          <p:spPr>
            <a:xfrm>
              <a:off x="4305895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2" name="타원 141"/>
          <p:cNvSpPr/>
          <p:nvPr/>
        </p:nvSpPr>
        <p:spPr>
          <a:xfrm>
            <a:off x="5005491" y="155679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2187491"/>
            <a:ext cx="2414588" cy="2483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2804961" y="2312876"/>
            <a:ext cx="4010231" cy="226114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524" y="2442208"/>
            <a:ext cx="2905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0" y="990483"/>
            <a:ext cx="504056" cy="403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12790" y="5296292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23077" y="5307880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822" y="535656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603" y="5362842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84710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Tangram.png /   tangram_1~7.sgv /  tangram_bg.png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48300" y="21501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2801287" y="226678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460" y="4772097"/>
            <a:ext cx="1872208" cy="1071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65" y="5232663"/>
            <a:ext cx="1080000" cy="33962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90" y="5625244"/>
            <a:ext cx="1080000" cy="339623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5741696" y="49545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1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1568115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직각삼각형 알아보기 </a:t>
            </a:r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5" name="타원 54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78050" y="1926357"/>
            <a:ext cx="458218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한 각이 직각인 삼각형</a:t>
            </a: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39" y="2058651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 bwMode="auto">
          <a:xfrm>
            <a:off x="620036" y="1952836"/>
            <a:ext cx="1458014" cy="365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직각삼각형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2636912"/>
            <a:ext cx="2905125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45" y="1703651"/>
            <a:ext cx="360000" cy="355000"/>
          </a:xfrm>
          <a:prstGeom prst="rect">
            <a:avLst/>
          </a:prstGeom>
        </p:spPr>
      </p:pic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67636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2_4_4_01.sgv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122402" y="3032956"/>
            <a:ext cx="313996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직사각형을 알아볼까요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668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14841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1276" y="1485945"/>
            <a:ext cx="1640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42~43</a:t>
            </a:r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lang="ko-KR" altLang="en-US" sz="1050" b="1" u="sng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익힘 </a:t>
            </a:r>
            <a:r>
              <a:rPr lang="en-US" altLang="ko-KR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34~35</a:t>
            </a:r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050" b="1" u="sng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삼각자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칠교판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862146"/>
            <a:ext cx="6917020" cy="4727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5683871" y="49727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5259538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4697" y="3981834"/>
            <a:ext cx="5719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한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세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각이            인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삼각형을 직각삼각형이라고 합니다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3"/>
          <p:cNvSpPr txBox="1"/>
          <p:nvPr/>
        </p:nvSpPr>
        <p:spPr>
          <a:xfrm>
            <a:off x="624424" y="1604119"/>
            <a:ext cx="61798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알맞은 말에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    표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하고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안에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알맞은 말을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_5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형성평가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정오답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옳은 것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O, X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O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효과음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X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효과음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기존 저작물 기능 참고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https://cdata2.tsherpa.co.kr/tsherpa/MultiMedia/Flash/2020/curri/index.html?flashxmlnum=jmp1130&amp;classa=A8-C1-31-MM-MM-04-03-02-0-0-0-0&amp;classno=MM_31_04/suh_0301_02_0002/suh_0301_02_0002_401_1.html</a:t>
            </a:r>
          </a:p>
          <a:p>
            <a:pPr marL="228600" indent="-228600" algn="just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순서도: 대체 처리 42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50009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23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2628055" y="4052386"/>
            <a:ext cx="77405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직각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403" y="3873822"/>
            <a:ext cx="360000" cy="355000"/>
          </a:xfrm>
          <a:prstGeom prst="rect">
            <a:avLst/>
          </a:prstGeom>
        </p:spPr>
      </p:pic>
      <p:sp>
        <p:nvSpPr>
          <p:cNvPr id="41" name="타원 40"/>
          <p:cNvSpPr/>
          <p:nvPr/>
        </p:nvSpPr>
        <p:spPr>
          <a:xfrm>
            <a:off x="5631404" y="49939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15624688" descr="EMB000032ec6e4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136" y="2399446"/>
            <a:ext cx="2244194" cy="129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5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5417" y1="11828" x2="11458" y2="37634"/>
                        <a14:foregroundMark x1="11458" y1="44086" x2="15625" y2="67742"/>
                        <a14:foregroundMark x1="17708" y1="73118" x2="36458" y2="86022"/>
                        <a14:foregroundMark x1="37500" y1="86022" x2="70833" y2="83871"/>
                        <a14:foregroundMark x1="75000" y1="81720" x2="87500" y2="50538"/>
                        <a14:foregroundMark x1="86458" y1="51613" x2="80208" y2="17204"/>
                        <a14:foregroundMark x1="78125" y1="19355" x2="59375" y2="9677"/>
                        <a14:backgroundMark x1="39583" y1="24731" x2="31250" y2="451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05" y="4066540"/>
            <a:ext cx="472031" cy="457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02" y="1638240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590" y="1628800"/>
            <a:ext cx="340144" cy="31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660168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2_4_4_01.sgv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4" name="타원 53"/>
          <p:cNvSpPr/>
          <p:nvPr/>
        </p:nvSpPr>
        <p:spPr>
          <a:xfrm>
            <a:off x="2189642" y="14385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1252161" y="4144130"/>
            <a:ext cx="238065" cy="238065"/>
            <a:chOff x="6249485" y="2814376"/>
            <a:chExt cx="304024" cy="304024"/>
          </a:xfrm>
        </p:grpSpPr>
        <p:cxnSp>
          <p:nvCxnSpPr>
            <p:cNvPr id="60" name="직선 연결선 59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/>
          <p:cNvGrpSpPr/>
          <p:nvPr/>
        </p:nvGrpSpPr>
        <p:grpSpPr>
          <a:xfrm>
            <a:off x="1618390" y="4144130"/>
            <a:ext cx="238065" cy="238065"/>
            <a:chOff x="6249485" y="2814376"/>
            <a:chExt cx="304024" cy="304024"/>
          </a:xfrm>
        </p:grpSpPr>
        <p:cxnSp>
          <p:nvCxnSpPr>
            <p:cNvPr id="78" name="직선 연결선 77"/>
            <p:cNvCxnSpPr/>
            <p:nvPr/>
          </p:nvCxnSpPr>
          <p:spPr>
            <a:xfrm flipH="1">
              <a:off x="6249485" y="2814376"/>
              <a:ext cx="304024" cy="304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6249485" y="2814376"/>
              <a:ext cx="299201" cy="299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타원 79"/>
          <p:cNvSpPr/>
          <p:nvPr/>
        </p:nvSpPr>
        <p:spPr>
          <a:xfrm>
            <a:off x="656723" y="390962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5085497" y="1990877"/>
            <a:ext cx="1562649" cy="218602"/>
            <a:chOff x="4421577" y="2197504"/>
            <a:chExt cx="1262111" cy="190309"/>
          </a:xfrm>
        </p:grpSpPr>
        <p:sp>
          <p:nvSpPr>
            <p:cNvPr id="82" name="모서리가 둥근 직사각형 81"/>
            <p:cNvSpPr/>
            <p:nvPr/>
          </p:nvSpPr>
          <p:spPr>
            <a:xfrm>
              <a:off x="4421577" y="2197504"/>
              <a:ext cx="1262111" cy="190309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옳은 것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클릭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3" name="타원 82"/>
            <p:cNvSpPr/>
            <p:nvPr/>
          </p:nvSpPr>
          <p:spPr>
            <a:xfrm>
              <a:off x="4473514" y="2208826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84" name="타원 83"/>
          <p:cNvSpPr/>
          <p:nvPr/>
        </p:nvSpPr>
        <p:spPr>
          <a:xfrm>
            <a:off x="4853263" y="18448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17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_x204737840" descr="EMB000032ec6e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22" y="2201201"/>
            <a:ext cx="5245823" cy="201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직각삼각형을 찾아 기호를 써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018371" y="1092168"/>
            <a:ext cx="212562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_5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텍스트는 지우고 새로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1~3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버튼 클릭 시 풀이 팝업 창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순서도: 대체 처리 46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044" y="5232982"/>
            <a:ext cx="1040273" cy="34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타원 51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562129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4532257" y="500315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356646" y="4550722"/>
            <a:ext cx="763145" cy="43564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endParaRPr lang="ko-KR" altLang="en-US" sz="24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816" y="4430011"/>
            <a:ext cx="360000" cy="355000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6" name="타원 95"/>
          <p:cNvSpPr/>
          <p:nvPr/>
        </p:nvSpPr>
        <p:spPr>
          <a:xfrm>
            <a:off x="838553" y="20551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109616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265.jpg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110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185353"/>
              </p:ext>
            </p:extLst>
          </p:nvPr>
        </p:nvGraphicFramePr>
        <p:xfrm>
          <a:off x="179388" y="677323"/>
          <a:ext cx="8774172" cy="4852022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3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색종이 자르기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32~33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색종이를 잘라서 여러 가지 삼각형 만들기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32~33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삼각형을 어떻게 분류했는지 살펴보기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32~33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suh_h_0301_02_0005_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직각삼각형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32~33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도형판에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직각삼각형을 만들고 점 종이에 옮겨 그리기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32~33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316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짝과 함께 척척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짝과 함께 척척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32~33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83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suh_h_0301_02_0005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8393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직각삼각형을 찾아 기호를 써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순서도: 대체 처리 46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044" y="5232982"/>
            <a:ext cx="1040273" cy="34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356646" y="4550722"/>
            <a:ext cx="763145" cy="4356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862246" y="3214317"/>
            <a:ext cx="418793" cy="417211"/>
            <a:chOff x="1530160" y="4373222"/>
            <a:chExt cx="506740" cy="504825"/>
          </a:xfrm>
        </p:grpSpPr>
        <p:pic>
          <p:nvPicPr>
            <p:cNvPr id="85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160" y="4373222"/>
              <a:ext cx="495300" cy="504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541599" y="4415167"/>
              <a:ext cx="495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800" b="1" dirty="0" smtClean="0">
                  <a:solidFill>
                    <a:srgbClr val="C99447"/>
                  </a:solidFill>
                  <a:latin typeface="맑은 고딕" pitchFamily="50" charset="-127"/>
                  <a:ea typeface="맑은 고딕" pitchFamily="50" charset="-127"/>
                </a:rPr>
                <a:t>가</a:t>
              </a: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3390533" y="3375956"/>
            <a:ext cx="380722" cy="379283"/>
            <a:chOff x="1530160" y="4373222"/>
            <a:chExt cx="506742" cy="504825"/>
          </a:xfrm>
        </p:grpSpPr>
        <p:pic>
          <p:nvPicPr>
            <p:cNvPr id="87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160" y="4373222"/>
              <a:ext cx="495300" cy="504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8" name="TextBox 87"/>
            <p:cNvSpPr txBox="1"/>
            <p:nvPr/>
          </p:nvSpPr>
          <p:spPr>
            <a:xfrm>
              <a:off x="1541600" y="4395902"/>
              <a:ext cx="495302" cy="446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800" b="1" dirty="0">
                  <a:solidFill>
                    <a:srgbClr val="C99447"/>
                  </a:solidFill>
                  <a:latin typeface="맑은 고딕" pitchFamily="50" charset="-127"/>
                  <a:ea typeface="맑은 고딕" pitchFamily="50" charset="-127"/>
                </a:rPr>
                <a:t>나</a:t>
              </a:r>
              <a:endParaRPr lang="ko-KR" altLang="en-US" sz="1800" b="1" dirty="0" smtClean="0">
                <a:solidFill>
                  <a:srgbClr val="C99447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3510322" y="4597889"/>
            <a:ext cx="402566" cy="379283"/>
            <a:chOff x="1489644" y="4373222"/>
            <a:chExt cx="535816" cy="504825"/>
          </a:xfrm>
        </p:grpSpPr>
        <p:pic>
          <p:nvPicPr>
            <p:cNvPr id="94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160" y="4373222"/>
              <a:ext cx="495300" cy="504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5" name="TextBox 94"/>
            <p:cNvSpPr txBox="1"/>
            <p:nvPr/>
          </p:nvSpPr>
          <p:spPr>
            <a:xfrm>
              <a:off x="1489644" y="4398836"/>
              <a:ext cx="495302" cy="446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800" b="1" dirty="0" smtClean="0">
                  <a:solidFill>
                    <a:srgbClr val="C99447"/>
                  </a:solidFill>
                  <a:latin typeface="맑은 고딕" pitchFamily="50" charset="-127"/>
                  <a:ea typeface="맑은 고딕" pitchFamily="50" charset="-127"/>
                </a:rPr>
                <a:t>다</a:t>
              </a: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7018371" y="109216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화면 선택 시 보이는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/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164959" y="1604120"/>
            <a:ext cx="6667165" cy="3613026"/>
            <a:chOff x="179512" y="2613652"/>
            <a:chExt cx="6667165" cy="2659638"/>
          </a:xfrm>
        </p:grpSpPr>
        <p:sp>
          <p:nvSpPr>
            <p:cNvPr id="59" name="직각 삼각형 58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79512" y="2976531"/>
              <a:ext cx="6667165" cy="21086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261365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8" name="_x204737840" descr="EMB000032ec6e6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837" y="2280598"/>
            <a:ext cx="4335391" cy="166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6269" y="4017838"/>
            <a:ext cx="6391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한 각이 직각인 삼각형을 직각삼각형이라 하므로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직각삼각형은 다입니다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4554506" y="2600908"/>
            <a:ext cx="252040" cy="252040"/>
            <a:chOff x="647552" y="1844824"/>
            <a:chExt cx="252040" cy="252040"/>
          </a:xfrm>
        </p:grpSpPr>
        <p:cxnSp>
          <p:nvCxnSpPr>
            <p:cNvPr id="106" name="직선 연결선 105"/>
            <p:cNvCxnSpPr/>
            <p:nvPr/>
          </p:nvCxnSpPr>
          <p:spPr bwMode="auto">
            <a:xfrm>
              <a:off x="647552" y="2096852"/>
              <a:ext cx="252040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auto">
            <a:xfrm rot="16200000">
              <a:off x="763960" y="1970844"/>
              <a:ext cx="252040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17060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265.jpg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8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주어진 선분을 이용하여 직각삼각형을 완성해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7018371" y="1092168"/>
            <a:ext cx="2125629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_5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그어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모눈 종이에 마우스를 드래그 하여 선 긋기 기능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선 긋기 전자저작물 참고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(2022)/4-1/3_002_2015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%204-1%20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app/resource/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contents_sub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/lesson02/ops/2/2_2_2.html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보기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버큰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클릭 시 함께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보기 버튼을 클릭하면 예시 답안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예시 답안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순서도: 대체 처리 69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73" name="순서도: 대체 처리 7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2" name="타원 51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204739360" descr="EMB000032ec6e6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541" y="2493603"/>
            <a:ext cx="3690712" cy="230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60" y="2566667"/>
            <a:ext cx="386671" cy="31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타원 111"/>
          <p:cNvSpPr/>
          <p:nvPr/>
        </p:nvSpPr>
        <p:spPr>
          <a:xfrm>
            <a:off x="2120269" y="215428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705" y="4951900"/>
            <a:ext cx="1874421" cy="117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그룹 40"/>
          <p:cNvGrpSpPr/>
          <p:nvPr/>
        </p:nvGrpSpPr>
        <p:grpSpPr>
          <a:xfrm>
            <a:off x="4769347" y="1990877"/>
            <a:ext cx="1878802" cy="218602"/>
            <a:chOff x="4166229" y="2197504"/>
            <a:chExt cx="1517459" cy="190309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4166229" y="2197504"/>
              <a:ext cx="1517459" cy="190309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하여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그어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보세요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4208846" y="2208826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47" name="타원 46"/>
          <p:cNvSpPr/>
          <p:nvPr/>
        </p:nvSpPr>
        <p:spPr>
          <a:xfrm>
            <a:off x="4525574" y="191737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750057" y="244638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65" y="5232663"/>
            <a:ext cx="1080000" cy="33962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="" xmlns:a16="http://schemas.microsoft.com/office/drawing/2014/main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90" y="5625244"/>
            <a:ext cx="1080000" cy="339623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5741696" y="49545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96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점 종이에 모양과 크기가 다른 직각삼각형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개를 그리시오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5" name="순서도: 대체 처리 34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37" name="순서도: 대체 처리 36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t="1041" r="2064"/>
          <a:stretch/>
        </p:blipFill>
        <p:spPr bwMode="auto">
          <a:xfrm>
            <a:off x="395536" y="2499600"/>
            <a:ext cx="6259398" cy="2513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3" name="그룹 62"/>
          <p:cNvGrpSpPr/>
          <p:nvPr/>
        </p:nvGrpSpPr>
        <p:grpSpPr>
          <a:xfrm>
            <a:off x="4918977" y="2082336"/>
            <a:ext cx="1633243" cy="227347"/>
            <a:chOff x="4317818" y="2197503"/>
            <a:chExt cx="1633243" cy="227347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4317818" y="2197503"/>
              <a:ext cx="1633243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 종이를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드래그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4381320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pic>
        <p:nvPicPr>
          <p:cNvPr id="67" name="그림 66">
            <a:extLst>
              <a:ext uri="{FF2B5EF4-FFF2-40B4-BE49-F238E27FC236}">
                <a16:creationId xmlns:a16="http://schemas.microsoft.com/office/drawing/2014/main" xmlns="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15" y="5007374"/>
            <a:ext cx="1080000" cy="339623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="" xmlns:a16="http://schemas.microsoft.com/office/drawing/2014/main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240" y="5399955"/>
            <a:ext cx="1080000" cy="339623"/>
          </a:xfrm>
          <a:prstGeom prst="rect">
            <a:avLst/>
          </a:prstGeom>
        </p:spPr>
      </p:pic>
      <p:sp>
        <p:nvSpPr>
          <p:cNvPr id="86" name="타원 85"/>
          <p:cNvSpPr/>
          <p:nvPr/>
        </p:nvSpPr>
        <p:spPr>
          <a:xfrm>
            <a:off x="5436096" y="4941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90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6"/>
              </a:rPr>
              <a:t>https://cdata2.tsherpa.co.kr/tsherpa/MultiMedia/Flash/2020/curri/index.html?flashxmlnum=yoolim5078&amp;classa=A8-C1-31-MM-MM-04-03-05-0-0-0-0&amp;classno=MM_31_04/suh_0301_02_0005/suh_0301_02_0005_401_1.html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점 종이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점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종이에 드래그하여 직각삼각형 그리기 기능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전자저작물과 기능 동일함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전자저작물 기능 참고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2_4_05.html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\app\resource\contents\lesson02\ops\2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보기 버튼을 클릭하면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도형판에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예시 답안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다시하기로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예시 답안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672340" y="251495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983" y="5739578"/>
            <a:ext cx="2028302" cy="73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/>
          <p:cNvSpPr/>
          <p:nvPr/>
        </p:nvSpPr>
        <p:spPr>
          <a:xfrm>
            <a:off x="4677819" y="205312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92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/>
          <p:cNvSpPr/>
          <p:nvPr/>
        </p:nvSpPr>
        <p:spPr>
          <a:xfrm>
            <a:off x="1729577" y="4187706"/>
            <a:ext cx="586468" cy="43564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285" y="4203756"/>
            <a:ext cx="486479" cy="41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245" y="4248801"/>
            <a:ext cx="307542" cy="313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733550"/>
            <a:ext cx="595156" cy="376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1717609" y="4721544"/>
            <a:ext cx="4178292" cy="43564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한 각이 직각인 삼각형이 아닙니다</a:t>
            </a:r>
            <a:r>
              <a:rPr lang="en-US" altLang="ko-KR" sz="20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1787" y="4064953"/>
            <a:ext cx="360000" cy="355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901" y="4562258"/>
            <a:ext cx="360000" cy="355000"/>
          </a:xfrm>
          <a:prstGeom prst="rect">
            <a:avLst/>
          </a:prstGeom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직각삼각형이 아닌 것을 고르고 이유를 쓰시오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순서도: 대체 처리 46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8"/>
              </a:rPr>
              <a:t>https://cdata2.tsherpa.co.kr/tsherpa/MultiMedia/Flash/2020/curri/index.html?flashxmlnum=yoolim5078&amp;classa=A8-C1-31-MM-MM-04-03-05-0-0-0-0&amp;classno=MM_31_04/suh_0301_02_0005/suh_0301_02_0005_401_1.html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위에 기호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약물 추가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답의 내용을 풀이 칸으로 이동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 시 직각 표시 함께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72010" y="2154706"/>
            <a:ext cx="6288885" cy="1927553"/>
            <a:chOff x="225238" y="2310840"/>
            <a:chExt cx="6470998" cy="198337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238" y="2310840"/>
              <a:ext cx="6470998" cy="19833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452" y="2462806"/>
              <a:ext cx="307542" cy="3134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5" name="Picture 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2027" y="2458803"/>
              <a:ext cx="331199" cy="3193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6" name="Picture 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414" y="2456892"/>
              <a:ext cx="331199" cy="325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7" name="타원 106"/>
          <p:cNvSpPr/>
          <p:nvPr/>
        </p:nvSpPr>
        <p:spPr>
          <a:xfrm>
            <a:off x="415857" y="19528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555957" y="47035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788764" y="324898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580112" y="26677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6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순서도: 대체 처리 47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18371" y="1092168"/>
            <a:ext cx="21256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https://cdata2.tsherpa.co.kr/tsherpa/MultiMedia/Flash/2020/curri/index.html?flashxmlnum=yoolim5078&amp;classa=A8-C1-31-MM-MM-04-03-05-0-0-0-0&amp;classno=MM_31_04/suh_0301_02_0005/suh_0301_02_0005_401_1.html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안에 예 약물 추가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285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4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다음 도형이 직각삼각형이 아닌 이유를 쓰시오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185" y="2129576"/>
            <a:ext cx="3401930" cy="2199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타원 31"/>
          <p:cNvSpPr/>
          <p:nvPr/>
        </p:nvSpPr>
        <p:spPr>
          <a:xfrm>
            <a:off x="5498842" y="51851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75656" y="4493504"/>
            <a:ext cx="417045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직각삼각형은 한 각이 직각입니다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857" y="439468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1" y="4543357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타원 36"/>
          <p:cNvSpPr/>
          <p:nvPr/>
        </p:nvSpPr>
        <p:spPr>
          <a:xfrm>
            <a:off x="1724163" y="4799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8515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직각삼각형에 대해 바르게 설명한 사람을 고르시오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순서도: 대체 처리 89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92" name="순서도: 대체 처리 91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순서도: 대체 처리 103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18371" y="1092168"/>
            <a:ext cx="21256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https://cdata2.tsherpa.co.kr/tsherpa/MultiMedia/Flash/2020/curri/index.html?flashxmlnum=yoolim5078&amp;classa=A8-C1-31-MM-MM-04-03-05-0-0-0-0&amp;classno=MM_31_04/suh_0301_02_0005/suh_0301_02_0005_401_1.html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위에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지니프렌즈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캐릭터로 변경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버튼 클릭 시 풀이 팝업 창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내용 수정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7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044" y="5232982"/>
            <a:ext cx="1040273" cy="34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타원 75"/>
          <p:cNvSpPr/>
          <p:nvPr/>
        </p:nvSpPr>
        <p:spPr>
          <a:xfrm>
            <a:off x="4472808" y="497780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79" y="2492896"/>
            <a:ext cx="6137753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4788024" y="1988840"/>
            <a:ext cx="1908212" cy="227347"/>
            <a:chOff x="4042848" y="2197503"/>
            <a:chExt cx="1908212" cy="227347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4068389" y="2197503"/>
              <a:ext cx="1882671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터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</a:t>
              </a:r>
              <a:r>
                <a:rPr lang="ko-KR" altLang="en-US" sz="900" b="1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말풍선</a:t>
              </a:r>
              <a:r>
                <a:rPr lang="ko-KR" altLang="en-US" sz="900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클릭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4042848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4" name="타원 43"/>
          <p:cNvSpPr/>
          <p:nvPr/>
        </p:nvSpPr>
        <p:spPr>
          <a:xfrm>
            <a:off x="496230" y="24528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455876" y="2888940"/>
            <a:ext cx="1587319" cy="288032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53"/>
          <p:cNvSpPr txBox="1"/>
          <p:nvPr/>
        </p:nvSpPr>
        <p:spPr>
          <a:xfrm>
            <a:off x="2977521" y="2823833"/>
            <a:ext cx="25636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직각이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개 있어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727200" y="3861048"/>
            <a:ext cx="2376748" cy="360040"/>
          </a:xfrm>
          <a:prstGeom prst="roundRect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3"/>
          <p:cNvSpPr txBox="1"/>
          <p:nvPr/>
        </p:nvSpPr>
        <p:spPr>
          <a:xfrm>
            <a:off x="1395358" y="3817317"/>
            <a:ext cx="30774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변이 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각이 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개 있어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>
            <a:off x="1619672" y="4185084"/>
            <a:ext cx="2639654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타원 56"/>
          <p:cNvSpPr/>
          <p:nvPr/>
        </p:nvSpPr>
        <p:spPr>
          <a:xfrm>
            <a:off x="6343248" y="351638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100" y="3645024"/>
            <a:ext cx="1066400" cy="1066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371" y="3176972"/>
            <a:ext cx="1066400" cy="1066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타원 53"/>
          <p:cNvSpPr/>
          <p:nvPr/>
        </p:nvSpPr>
        <p:spPr>
          <a:xfrm>
            <a:off x="4564958" y="186336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6584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직각삼각형에 대해 바르게 설명한 사람을 고르시오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순서도: 대체 처리 89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92" name="순서도: 대체 처리 91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순서도: 대체 처리 103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18371" y="1092168"/>
            <a:ext cx="21256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https://cdata2.tsherpa.co.kr/tsherpa/MultiMedia/Flash/2020/curri/index.html?flashxmlnum=yoolim5078&amp;classa=A8-C1-31-MM-MM-04-03-05-0-0-0-0&amp;classno=MM_31_04/suh_0301_02_0005/suh_0301_02_0005_401_1.html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위에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지니프렌즈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캐릭터로 변경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7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044" y="5232982"/>
            <a:ext cx="1040273" cy="34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79" y="2492896"/>
            <a:ext cx="6137753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3455876" y="2888940"/>
            <a:ext cx="1587319" cy="288032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53"/>
          <p:cNvSpPr txBox="1"/>
          <p:nvPr/>
        </p:nvSpPr>
        <p:spPr>
          <a:xfrm>
            <a:off x="2977521" y="2823833"/>
            <a:ext cx="25636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직각이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개 있어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727200" y="3861048"/>
            <a:ext cx="2376748" cy="360040"/>
          </a:xfrm>
          <a:prstGeom prst="roundRect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3"/>
          <p:cNvSpPr txBox="1"/>
          <p:nvPr/>
        </p:nvSpPr>
        <p:spPr>
          <a:xfrm>
            <a:off x="1395358" y="3817317"/>
            <a:ext cx="30774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변이 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각이 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개 있어</a:t>
            </a:r>
            <a:r>
              <a:rPr lang="en-US" altLang="ko-KR" sz="19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>
            <a:off x="1619672" y="4185084"/>
            <a:ext cx="2639654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186" y="3516241"/>
            <a:ext cx="1066400" cy="1066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79" y="2467182"/>
            <a:ext cx="1066400" cy="10664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3C2CB6A9-0C64-42ED-9788-4C1A21DD3738}"/>
              </a:ext>
            </a:extLst>
          </p:cNvPr>
          <p:cNvGrpSpPr/>
          <p:nvPr/>
        </p:nvGrpSpPr>
        <p:grpSpPr>
          <a:xfrm>
            <a:off x="287524" y="2996004"/>
            <a:ext cx="6667165" cy="2263537"/>
            <a:chOff x="192745" y="1358151"/>
            <a:chExt cx="6667165" cy="2263537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88CB84CE-0C0D-4308-83EA-F6B9A6398742}"/>
                </a:ext>
              </a:extLst>
            </p:cNvPr>
            <p:cNvSpPr/>
            <p:nvPr/>
          </p:nvSpPr>
          <p:spPr>
            <a:xfrm>
              <a:off x="192745" y="1539119"/>
              <a:ext cx="6667165" cy="18920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67">
              <a:extLst>
                <a:ext uri="{FF2B5EF4-FFF2-40B4-BE49-F238E27FC236}">
                  <a16:creationId xmlns:a16="http://schemas.microsoft.com/office/drawing/2014/main" xmlns="" id="{6597602A-1E44-4D67-A20D-8AB154B38945}"/>
                </a:ext>
              </a:extLst>
            </p:cNvPr>
            <p:cNvSpPr/>
            <p:nvPr/>
          </p:nvSpPr>
          <p:spPr>
            <a:xfrm>
              <a:off x="332840" y="1358151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1" name="직각 삼각형 60">
              <a:extLst>
                <a:ext uri="{FF2B5EF4-FFF2-40B4-BE49-F238E27FC236}">
                  <a16:creationId xmlns:a16="http://schemas.microsoft.com/office/drawing/2014/main" xmlns="" id="{A9229DE7-69D5-4F5E-BD46-171758C0E448}"/>
                </a:ext>
              </a:extLst>
            </p:cNvPr>
            <p:cNvSpPr/>
            <p:nvPr/>
          </p:nvSpPr>
          <p:spPr>
            <a:xfrm flipH="1" flipV="1">
              <a:off x="4952748" y="3433581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62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76" y="3501008"/>
            <a:ext cx="914153" cy="91415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2500286" y="3429000"/>
            <a:ext cx="4224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직각삼각형은 한 각이 직각인 삼각형입니다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500286" y="4209191"/>
            <a:ext cx="4224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직각삼각형은 변이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각이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개 있습니다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381323"/>
            <a:ext cx="2182664" cy="1595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타원 66"/>
          <p:cNvSpPr/>
          <p:nvPr/>
        </p:nvSpPr>
        <p:spPr>
          <a:xfrm>
            <a:off x="2409098" y="3571798"/>
            <a:ext cx="71996" cy="71996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2409098" y="4365104"/>
            <a:ext cx="71996" cy="71996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788024" y="1988840"/>
            <a:ext cx="1908212" cy="227347"/>
            <a:chOff x="4042848" y="2197503"/>
            <a:chExt cx="1908212" cy="227347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4068389" y="2197503"/>
              <a:ext cx="1882671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터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</a:t>
              </a:r>
              <a:r>
                <a:rPr lang="ko-KR" altLang="en-US" sz="900" b="1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말풍선</a:t>
              </a:r>
              <a:r>
                <a:rPr lang="ko-KR" altLang="en-US" sz="900" dirty="0" err="1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클릭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4042848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71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사각형 모양의 종이로 직각삼각형을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 만드는 방법을 말해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순서도: 대체 처리 37"/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40" name="순서도: 대체 처리 39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2" name="순서도: 대체 처리 41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4" name="순서도: 대체 처리 43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순서도: 대체 처리 64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4"/>
              </a:rPr>
              <a:t>https://cdata2.tsherpa.co.kr/tsherpa/MultiMedia/Flash/2020/curri/index.html?flashxmlnum=yoolim5078&amp;classa=A8-C1-31-MM-MM-04-03-05-0-0-0-0&amp;classno=MM_31_04/suh_0301_02_0005/suh_0301_02_0005_401_1.html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607615" y="4649536"/>
            <a:ext cx="3857294" cy="43564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대각선 방향으로 반을 자릅니다</a:t>
            </a:r>
            <a:r>
              <a:rPr lang="en-US" altLang="ko-KR" sz="2000" b="1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 b="1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371" y="4472036"/>
            <a:ext cx="360000" cy="355000"/>
          </a:xfrm>
          <a:prstGeom prst="rect">
            <a:avLst/>
          </a:prstGeom>
        </p:spPr>
      </p:pic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451" y="2384884"/>
            <a:ext cx="2135168" cy="2135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9782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8" t="21052" r="15499" b="5640"/>
          <a:stretch/>
        </p:blipFill>
        <p:spPr bwMode="auto">
          <a:xfrm>
            <a:off x="107504" y="881150"/>
            <a:ext cx="6876763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135" y="831714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색종이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자르기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869661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2_4_1_ani.mp4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8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app\resource\contents\lesson02\ops\2\media\mp4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1554256" y="2118326"/>
            <a:ext cx="3875343" cy="2354790"/>
            <a:chOff x="71499" y="1327305"/>
            <a:chExt cx="6904603" cy="4195471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249" r="416" b="-1"/>
            <a:stretch/>
          </p:blipFill>
          <p:spPr bwMode="auto">
            <a:xfrm>
              <a:off x="71499" y="1327305"/>
              <a:ext cx="6904603" cy="41954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타원 57"/>
            <p:cNvSpPr/>
            <p:nvPr/>
          </p:nvSpPr>
          <p:spPr>
            <a:xfrm>
              <a:off x="1099528" y="1993734"/>
              <a:ext cx="1935535" cy="1088722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5297276" y="1392137"/>
              <a:ext cx="1578980" cy="832123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994407" y="1550348"/>
              <a:ext cx="1980220" cy="460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이렇게 만든 삼각형의</a:t>
              </a:r>
              <a:endParaRPr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같은 점은 무엇일까</a:t>
              </a:r>
              <a:r>
                <a:rPr lang="en-US" altLang="ko-KR" sz="80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8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4788" y="2205912"/>
              <a:ext cx="2627073" cy="690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색종이를 </a:t>
              </a:r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곧게</a:t>
              </a:r>
              <a:endParaRPr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잘라서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여러 가지 </a:t>
              </a:r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삼각형을</a:t>
              </a:r>
              <a:endParaRPr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만들어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볼 거야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!</a:t>
              </a:r>
              <a:endParaRPr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71500" y="1327305"/>
              <a:ext cx="4032448" cy="4289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783462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안에 텍스트 들어가게 크기 조절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및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 bwMode="auto">
          <a:xfrm>
            <a:off x="611560" y="4487951"/>
            <a:ext cx="5774959" cy="34520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색종이를 곧게 잘라 여러 가지 삼각형을 만들려고 합니다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918" y="4304724"/>
            <a:ext cx="360000" cy="355000"/>
          </a:xfrm>
          <a:prstGeom prst="rect">
            <a:avLst/>
          </a:prstGeom>
        </p:spPr>
      </p:pic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604553" y="100992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9" name="직사각형 68"/>
          <p:cNvSpPr/>
          <p:nvPr/>
        </p:nvSpPr>
        <p:spPr bwMode="auto">
          <a:xfrm>
            <a:off x="611560" y="4895679"/>
            <a:ext cx="5774959" cy="33352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만든 삼각형의 같은 점은 무엇인지 생각하고 있습니다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918" y="4718179"/>
            <a:ext cx="360000" cy="355000"/>
          </a:xfrm>
          <a:prstGeom prst="rect">
            <a:avLst/>
          </a:prstGeom>
        </p:spPr>
      </p:pic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899" y="3981831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타원 71"/>
          <p:cNvSpPr/>
          <p:nvPr/>
        </p:nvSpPr>
        <p:spPr>
          <a:xfrm>
            <a:off x="5283574" y="376828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334162" y="206698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588304" y="529695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43"/>
          <p:cNvSpPr txBox="1"/>
          <p:nvPr/>
        </p:nvSpPr>
        <p:spPr>
          <a:xfrm>
            <a:off x="389042" y="1592796"/>
            <a:ext cx="656900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9" y="174342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1500" y="695549"/>
            <a:ext cx="6912768" cy="50737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92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안에 텍스트 들어가게 크기 조절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1499" y="1327305"/>
            <a:ext cx="6904603" cy="4195471"/>
            <a:chOff x="71499" y="1327305"/>
            <a:chExt cx="6904603" cy="4195471"/>
          </a:xfrm>
        </p:grpSpPr>
        <p:pic>
          <p:nvPicPr>
            <p:cNvPr id="20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249" r="416" b="-1"/>
            <a:stretch/>
          </p:blipFill>
          <p:spPr bwMode="auto">
            <a:xfrm>
              <a:off x="71499" y="1327305"/>
              <a:ext cx="6904603" cy="41954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타원 27"/>
            <p:cNvSpPr/>
            <p:nvPr/>
          </p:nvSpPr>
          <p:spPr>
            <a:xfrm>
              <a:off x="1099528" y="1993734"/>
              <a:ext cx="1935535" cy="1088722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5297276" y="1392137"/>
              <a:ext cx="1578980" cy="832123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94408" y="1532401"/>
              <a:ext cx="198022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이렇게 만든 삼각형의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같은 점은 무엇일까</a:t>
              </a:r>
              <a:r>
                <a:rPr lang="en-US" altLang="ko-KR" sz="160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4787" y="2132856"/>
              <a:ext cx="262707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색종이를 </a:t>
              </a: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곧게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잘라서 </a:t>
              </a: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여러 가지 </a:t>
              </a: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삼각형을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만들어 </a:t>
              </a: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볼 거야</a:t>
              </a:r>
              <a:r>
                <a:rPr lang="en-US" altLang="ko-KR" sz="1600" dirty="0">
                  <a:latin typeface="맑은 고딕" pitchFamily="50" charset="-127"/>
                  <a:ea typeface="맑은 고딕" pitchFamily="50" charset="-127"/>
                </a:rPr>
                <a:t>!</a:t>
              </a:r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71500" y="1327305"/>
              <a:ext cx="4032448" cy="4289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991709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2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)3-1-2(5</a:t>
                      </a:r>
                      <a:r>
                        <a:rPr kumimoji="0"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7" name="타원 26"/>
          <p:cNvSpPr/>
          <p:nvPr/>
        </p:nvSpPr>
        <p:spPr>
          <a:xfrm>
            <a:off x="79873" y="1076286"/>
            <a:ext cx="330455" cy="315851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43"/>
          <p:cNvSpPr txBox="1"/>
          <p:nvPr/>
        </p:nvSpPr>
        <p:spPr>
          <a:xfrm>
            <a:off x="389042" y="1592796"/>
            <a:ext cx="6569003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삼각형을 곧게 잘라서 만든 여러 가지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삼각형의 같은 점을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9" y="174342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 bwMode="auto">
          <a:xfrm>
            <a:off x="2375756" y="4586381"/>
            <a:ext cx="2470281" cy="41146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직각이 하나 있습니다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037" y="4437112"/>
            <a:ext cx="360000" cy="355000"/>
          </a:xfrm>
          <a:prstGeom prst="rect">
            <a:avLst/>
          </a:prstGeom>
        </p:spPr>
      </p:pic>
      <p:graphicFrame>
        <p:nvGraphicFramePr>
          <p:cNvPr id="6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494392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68" name="그룹 67"/>
          <p:cNvGrpSpPr/>
          <p:nvPr/>
        </p:nvGrpSpPr>
        <p:grpSpPr>
          <a:xfrm>
            <a:off x="1554256" y="2118326"/>
            <a:ext cx="3875343" cy="2354790"/>
            <a:chOff x="71499" y="1327305"/>
            <a:chExt cx="6904603" cy="4195471"/>
          </a:xfrm>
        </p:grpSpPr>
        <p:pic>
          <p:nvPicPr>
            <p:cNvPr id="69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249" r="416" b="-1"/>
            <a:stretch/>
          </p:blipFill>
          <p:spPr bwMode="auto">
            <a:xfrm>
              <a:off x="71499" y="1327305"/>
              <a:ext cx="6904603" cy="41954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타원 69"/>
            <p:cNvSpPr/>
            <p:nvPr/>
          </p:nvSpPr>
          <p:spPr>
            <a:xfrm>
              <a:off x="1099528" y="1993734"/>
              <a:ext cx="1935535" cy="1088722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5297276" y="1392137"/>
              <a:ext cx="1578980" cy="832123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994407" y="1550348"/>
              <a:ext cx="1980220" cy="460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이렇게 만든 삼각형의</a:t>
              </a:r>
              <a:endParaRPr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같은 점은 무엇일까</a:t>
              </a:r>
              <a:r>
                <a:rPr lang="en-US" altLang="ko-KR" sz="80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8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84788" y="2205912"/>
              <a:ext cx="2627073" cy="690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색종이를 </a:t>
              </a:r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곧게</a:t>
              </a:r>
              <a:endParaRPr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잘라서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여러 가지 </a:t>
              </a:r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삼각형을</a:t>
              </a:r>
              <a:endParaRPr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만들어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볼 거야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!</a:t>
              </a:r>
              <a:endParaRPr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1500" y="1327305"/>
              <a:ext cx="4032448" cy="4289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899" y="3981831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28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2519" y="2168860"/>
            <a:ext cx="5647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분류 활동을 통해 직각삼각형을 알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91276" y="1485945"/>
            <a:ext cx="1640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40~41</a:t>
            </a:r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익힘 </a:t>
            </a:r>
            <a:r>
              <a:rPr lang="en-US" altLang="ko-KR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32~33</a:t>
            </a:r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050" b="1" u="sng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32747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색종이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가위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도형판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칠교판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삼각자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2519" y="2600908"/>
            <a:ext cx="5647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여러 가지 직각삼각형을 만들고 그릴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74711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2519" y="3008275"/>
            <a:ext cx="5647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생활 주변에서 직각삼각형을 찾을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31668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35432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삼각형을 어떻게 분류했는지 살펴봅시다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삽화 위에 텍스트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화살표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라인 박스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내 예 약물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674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5604943" y="12659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395524" y="129240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6363547" y="124324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5846811" y="129361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822359" y="124324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타원 91"/>
          <p:cNvSpPr/>
          <p:nvPr/>
        </p:nvSpPr>
        <p:spPr>
          <a:xfrm>
            <a:off x="6615722" y="50924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43"/>
          <p:cNvSpPr txBox="1"/>
          <p:nvPr/>
        </p:nvSpPr>
        <p:spPr>
          <a:xfrm>
            <a:off x="389042" y="1592796"/>
            <a:ext cx="656900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분류 기준을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9" y="174342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791580" y="1997143"/>
            <a:ext cx="5710812" cy="2982313"/>
            <a:chOff x="140443" y="1700808"/>
            <a:chExt cx="6411777" cy="3348372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443" y="1700808"/>
              <a:ext cx="6411777" cy="3348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모서리가 둥근 직사각형 33"/>
            <p:cNvSpPr/>
            <p:nvPr/>
          </p:nvSpPr>
          <p:spPr>
            <a:xfrm>
              <a:off x="140443" y="2986655"/>
              <a:ext cx="1038359" cy="26232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8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분류 기준</a:t>
              </a:r>
              <a:endParaRPr lang="ko-KR" altLang="en-US" sz="18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956509" y="3575112"/>
              <a:ext cx="966919" cy="2520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그렇다</a:t>
              </a:r>
              <a:endParaRPr lang="ko-KR" altLang="en-US" sz="1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4139952" y="3560713"/>
              <a:ext cx="1274035" cy="28082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8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그렇지 않다</a:t>
              </a:r>
              <a:endParaRPr lang="ko-KR" altLang="en-US" sz="18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9" name="Picture 3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7377" y="2985807"/>
              <a:ext cx="270692" cy="263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1" name="직사각형 40"/>
          <p:cNvSpPr/>
          <p:nvPr/>
        </p:nvSpPr>
        <p:spPr bwMode="auto">
          <a:xfrm>
            <a:off x="1727200" y="5047231"/>
            <a:ext cx="3585271" cy="3535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     한 각이 직각인 삼각형인가요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?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2471" y="5038798"/>
            <a:ext cx="360000" cy="355000"/>
          </a:xfrm>
          <a:prstGeom prst="rect">
            <a:avLst/>
          </a:prstGeom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344" y="5099617"/>
            <a:ext cx="2905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타원 36"/>
          <p:cNvSpPr/>
          <p:nvPr/>
        </p:nvSpPr>
        <p:spPr>
          <a:xfrm>
            <a:off x="1481192" y="509623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476178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2_4_3_01.sgv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7" name="타원 46"/>
          <p:cNvSpPr/>
          <p:nvPr/>
        </p:nvSpPr>
        <p:spPr>
          <a:xfrm>
            <a:off x="715331" y="20817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674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평면도형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76365" y="1292403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6344388" y="123525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827652" y="129361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5796136" y="124324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89042" y="935432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800" dirty="0" smtClean="0">
                <a:latin typeface="맑은 고딕" pitchFamily="50" charset="-127"/>
                <a:ea typeface="맑은 고딕" pitchFamily="50" charset="-127"/>
              </a:rPr>
              <a:t>삼각형을 어떻게 분류했는지 살펴봅시다</a:t>
            </a:r>
            <a:r>
              <a:rPr kumimoji="0"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suh_h_0301_02_0005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직각삼각형을 알아볼까요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1529763" y="5118669"/>
            <a:ext cx="4340009" cy="355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     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직각삼각형이라고 지었습니다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906" y="5202179"/>
            <a:ext cx="2905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타원 68"/>
          <p:cNvSpPr/>
          <p:nvPr/>
        </p:nvSpPr>
        <p:spPr>
          <a:xfrm>
            <a:off x="6615722" y="50924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43"/>
          <p:cNvSpPr txBox="1"/>
          <p:nvPr/>
        </p:nvSpPr>
        <p:spPr>
          <a:xfrm>
            <a:off x="389042" y="1592796"/>
            <a:ext cx="656900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그렇다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로 분류한 도형의 이름을 지어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9" y="174342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타원 39"/>
          <p:cNvSpPr/>
          <p:nvPr/>
        </p:nvSpPr>
        <p:spPr>
          <a:xfrm>
            <a:off x="1381494" y="51210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772" y="4941168"/>
            <a:ext cx="360000" cy="355000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791580" y="1997143"/>
            <a:ext cx="5710812" cy="2982313"/>
            <a:chOff x="140443" y="1700808"/>
            <a:chExt cx="6411777" cy="3348372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443" y="1700808"/>
              <a:ext cx="6411777" cy="3348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모서리가 둥근 직사각형 33"/>
            <p:cNvSpPr/>
            <p:nvPr/>
          </p:nvSpPr>
          <p:spPr>
            <a:xfrm>
              <a:off x="140443" y="2986655"/>
              <a:ext cx="1038359" cy="26232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8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분류 기준</a:t>
              </a:r>
              <a:endParaRPr lang="ko-KR" altLang="en-US" sz="18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956509" y="3575112"/>
              <a:ext cx="966919" cy="2520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그렇다</a:t>
              </a:r>
              <a:endParaRPr lang="ko-KR" altLang="en-US" sz="1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4139952" y="3560713"/>
              <a:ext cx="1274035" cy="28082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8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그렇지 않다</a:t>
              </a:r>
              <a:endParaRPr lang="ko-KR" altLang="en-US" sz="18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9" name="Picture 3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7377" y="2985807"/>
              <a:ext cx="270692" cy="263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1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내 예 약물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1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43434</TotalTime>
  <Words>1968</Words>
  <Application>Microsoft Office PowerPoint</Application>
  <PresentationFormat>화면 슬라이드 쇼(4:3)</PresentationFormat>
  <Paragraphs>783</Paragraphs>
  <Slides>27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DB400SCA</cp:lastModifiedBy>
  <cp:revision>7645</cp:revision>
  <cp:lastPrinted>2021-12-20T01:30:02Z</cp:lastPrinted>
  <dcterms:created xsi:type="dcterms:W3CDTF">2008-07-15T12:19:11Z</dcterms:created>
  <dcterms:modified xsi:type="dcterms:W3CDTF">2022-01-25T00:17:28Z</dcterms:modified>
</cp:coreProperties>
</file>